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2" r:id="rId5"/>
    <p:sldId id="260" r:id="rId6"/>
    <p:sldId id="270" r:id="rId7"/>
    <p:sldId id="273" r:id="rId8"/>
    <p:sldId id="265" r:id="rId9"/>
    <p:sldId id="266" r:id="rId10"/>
    <p:sldId id="271" r:id="rId11"/>
    <p:sldId id="264" r:id="rId12"/>
    <p:sldId id="268" r:id="rId13"/>
    <p:sldId id="269" r:id="rId14"/>
    <p:sldId id="272" r:id="rId15"/>
    <p:sldId id="259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212D936-92A8-4348-AA8D-17DBA43D29F4}">
          <p14:sldIdLst>
            <p14:sldId id="256"/>
            <p14:sldId id="258"/>
            <p14:sldId id="257"/>
            <p14:sldId id="262"/>
            <p14:sldId id="260"/>
            <p14:sldId id="270"/>
            <p14:sldId id="273"/>
            <p14:sldId id="265"/>
            <p14:sldId id="266"/>
            <p14:sldId id="271"/>
            <p14:sldId id="264"/>
            <p14:sldId id="268"/>
            <p14:sldId id="269"/>
            <p14:sldId id="272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7" autoAdjust="0"/>
    <p:restoredTop sz="94660"/>
  </p:normalViewPr>
  <p:slideViewPr>
    <p:cSldViewPr>
      <p:cViewPr varScale="1">
        <p:scale>
          <a:sx n="64" d="100"/>
          <a:sy n="64" d="100"/>
        </p:scale>
        <p:origin x="58" y="43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5D37D-15B0-40A5-A100-99BF4662E7FB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6E3BD-343D-4B4C-A2F8-0D08E7CE97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422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5D37D-15B0-40A5-A100-99BF4662E7FB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6E3BD-343D-4B4C-A2F8-0D08E7CE97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7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5D37D-15B0-40A5-A100-99BF4662E7FB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6E3BD-343D-4B4C-A2F8-0D08E7CE97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61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5D37D-15B0-40A5-A100-99BF4662E7FB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6E3BD-343D-4B4C-A2F8-0D08E7CE97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083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5D37D-15B0-40A5-A100-99BF4662E7FB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6E3BD-343D-4B4C-A2F8-0D08E7CE97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422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5D37D-15B0-40A5-A100-99BF4662E7FB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6E3BD-343D-4B4C-A2F8-0D08E7CE97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726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5D37D-15B0-40A5-A100-99BF4662E7FB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6E3BD-343D-4B4C-A2F8-0D08E7CE97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440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5D37D-15B0-40A5-A100-99BF4662E7FB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6E3BD-343D-4B4C-A2F8-0D08E7CE97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832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5D37D-15B0-40A5-A100-99BF4662E7FB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6E3BD-343D-4B4C-A2F8-0D08E7CE97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475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5D37D-15B0-40A5-A100-99BF4662E7FB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6E3BD-343D-4B4C-A2F8-0D08E7CE97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446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5D37D-15B0-40A5-A100-99BF4662E7FB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6E3BD-343D-4B4C-A2F8-0D08E7CE97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056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5D37D-15B0-40A5-A100-99BF4662E7FB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6E3BD-343D-4B4C-A2F8-0D08E7CE97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004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641" y="972313"/>
            <a:ext cx="9171862" cy="5885688"/>
          </a:xfrm>
          <a:prstGeom prst="rect">
            <a:avLst/>
          </a:prstGeom>
          <a:gradFill flip="none" rotWithShape="1">
            <a:gsLst>
              <a:gs pos="83000">
                <a:srgbClr val="EBEBEB"/>
              </a:gs>
              <a:gs pos="100000">
                <a:schemeClr val="bg1">
                  <a:lumMod val="85000"/>
                </a:schemeClr>
              </a:gs>
              <a:gs pos="47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3" b="31036"/>
          <a:stretch/>
        </p:blipFill>
        <p:spPr>
          <a:xfrm>
            <a:off x="0" y="3212976"/>
            <a:ext cx="4453200" cy="3312368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3769675" y="3474012"/>
            <a:ext cx="1009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11560" y="1719606"/>
            <a:ext cx="6539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003366"/>
                </a:solidFill>
              </a:rPr>
              <a:t>GPT </a:t>
            </a:r>
            <a:r>
              <a:rPr lang="ko-KR" altLang="en-US" sz="5400" b="1" dirty="0">
                <a:solidFill>
                  <a:srgbClr val="003366"/>
                </a:solidFill>
              </a:rPr>
              <a:t>모델을 활용한  </a:t>
            </a:r>
            <a:r>
              <a:rPr lang="en-US" altLang="ko-KR" sz="5400" b="1" dirty="0">
                <a:solidFill>
                  <a:srgbClr val="003366"/>
                </a:solidFill>
              </a:rPr>
              <a:t>EMR </a:t>
            </a:r>
            <a:r>
              <a:rPr lang="ko-KR" altLang="en-US" sz="5400" b="1" dirty="0">
                <a:solidFill>
                  <a:srgbClr val="003366"/>
                </a:solidFill>
              </a:rPr>
              <a:t>시스템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55575" y="3455289"/>
            <a:ext cx="4453200" cy="45719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55575" y="3545635"/>
            <a:ext cx="3334320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데이터통신 중간 보고서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2022162029 </a:t>
            </a:r>
            <a:r>
              <a:rPr lang="ko-KR" altLang="en-US" sz="2000" dirty="0"/>
              <a:t>이경준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제출일</a:t>
            </a:r>
            <a:r>
              <a:rPr lang="en-US" altLang="ko-KR" sz="2000" dirty="0"/>
              <a:t>: 2023.4.18</a:t>
            </a:r>
            <a:endParaRPr lang="ko-KR" altLang="en-US" sz="2000" dirty="0"/>
          </a:p>
        </p:txBody>
      </p:sp>
      <p:sp>
        <p:nvSpPr>
          <p:cNvPr id="5" name="직사각형 4"/>
          <p:cNvSpPr/>
          <p:nvPr/>
        </p:nvSpPr>
        <p:spPr>
          <a:xfrm>
            <a:off x="-1641" y="6525344"/>
            <a:ext cx="9179991" cy="332656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900" y="6003937"/>
            <a:ext cx="3067100" cy="52140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818"/>
          <a:stretch/>
        </p:blipFill>
        <p:spPr>
          <a:xfrm>
            <a:off x="6596874" y="3861"/>
            <a:ext cx="2547126" cy="115768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02" r="64864"/>
          <a:stretch/>
        </p:blipFill>
        <p:spPr>
          <a:xfrm>
            <a:off x="-9770" y="9213"/>
            <a:ext cx="3096343" cy="11523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352" y="9213"/>
            <a:ext cx="1800201" cy="11523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024" y="3861"/>
            <a:ext cx="1765850" cy="116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70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64" y="0"/>
            <a:ext cx="9191213" cy="9723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7360" y="241484"/>
            <a:ext cx="4403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4 | </a:t>
            </a:r>
            <a:r>
              <a:rPr lang="ko-KR" altLang="en-US" sz="2800" b="1" dirty="0">
                <a:solidFill>
                  <a:schemeClr val="bg1"/>
                </a:solidFill>
              </a:rPr>
              <a:t>자체평가 모델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4068" y="6381328"/>
            <a:ext cx="9158067" cy="504056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89" y="6417150"/>
            <a:ext cx="2382515" cy="4050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717" y="1412776"/>
            <a:ext cx="4464495" cy="44644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A9BD48-7A73-A324-58B3-E4197A1E4CBD}"/>
              </a:ext>
            </a:extLst>
          </p:cNvPr>
          <p:cNvSpPr txBox="1"/>
          <p:nvPr/>
        </p:nvSpPr>
        <p:spPr>
          <a:xfrm>
            <a:off x="267360" y="1268760"/>
            <a:ext cx="83370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개발 화면</a:t>
            </a:r>
            <a:endParaRPr lang="en-US" altLang="ko-KR" sz="2400" b="1" dirty="0"/>
          </a:p>
          <a:p>
            <a:endParaRPr lang="en-US" altLang="ko-KR" dirty="0"/>
          </a:p>
          <a:p>
            <a:r>
              <a:rPr lang="en-US" altLang="ko-KR" dirty="0"/>
              <a:t>SQL</a:t>
            </a:r>
            <a:r>
              <a:rPr lang="ko-KR" altLang="en-US" dirty="0"/>
              <a:t>을 이용한 간단한 </a:t>
            </a:r>
            <a:r>
              <a:rPr lang="en-US" altLang="ko-KR" dirty="0"/>
              <a:t>EMR </a:t>
            </a:r>
            <a:r>
              <a:rPr lang="ko-KR" altLang="en-US" dirty="0"/>
              <a:t>구현 코드 예시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환자 정보 저장 테이블</a:t>
            </a:r>
            <a:r>
              <a:rPr lang="en-US" altLang="ko-KR" dirty="0"/>
              <a:t>		2) </a:t>
            </a:r>
            <a:r>
              <a:rPr lang="ko-KR" altLang="en-US" dirty="0"/>
              <a:t>환자 정보 추가</a:t>
            </a:r>
            <a:r>
              <a:rPr lang="en-US" altLang="ko-KR" dirty="0"/>
              <a:t>, </a:t>
            </a:r>
            <a:r>
              <a:rPr lang="ko-KR" altLang="en-US" dirty="0"/>
              <a:t>검색</a:t>
            </a:r>
            <a:endParaRPr lang="en-US" altLang="ko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56115E-736F-4B03-0A2C-D685BAD721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922" y="2862183"/>
            <a:ext cx="3067478" cy="22672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007A1F-7A8E-9126-0624-9401F4E468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8447" y="2801412"/>
            <a:ext cx="5418182" cy="142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01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64" y="0"/>
            <a:ext cx="9191213" cy="9723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7360" y="241484"/>
            <a:ext cx="4403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4 | </a:t>
            </a:r>
            <a:r>
              <a:rPr lang="ko-KR" altLang="en-US" sz="2800" b="1" dirty="0">
                <a:solidFill>
                  <a:schemeClr val="bg1"/>
                </a:solidFill>
              </a:rPr>
              <a:t>자체평가 모델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4068" y="6381328"/>
            <a:ext cx="9158067" cy="504056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89" y="6417150"/>
            <a:ext cx="2382515" cy="4050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717" y="1412776"/>
            <a:ext cx="4464495" cy="44644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A9BD48-7A73-A324-58B3-E4197A1E4CBD}"/>
              </a:ext>
            </a:extLst>
          </p:cNvPr>
          <p:cNvSpPr txBox="1"/>
          <p:nvPr/>
        </p:nvSpPr>
        <p:spPr>
          <a:xfrm>
            <a:off x="267360" y="1268760"/>
            <a:ext cx="833708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개발 화면</a:t>
            </a:r>
            <a:endParaRPr lang="en-US" altLang="ko-KR" sz="2400" b="1" dirty="0"/>
          </a:p>
          <a:p>
            <a:endParaRPr lang="en-US" altLang="ko-KR" dirty="0"/>
          </a:p>
          <a:p>
            <a:r>
              <a:rPr lang="en-US" altLang="ko-KR" dirty="0"/>
              <a:t>GPT </a:t>
            </a:r>
            <a:r>
              <a:rPr lang="ko-KR" altLang="en-US" dirty="0"/>
              <a:t>모델을 이용한 </a:t>
            </a:r>
            <a:r>
              <a:rPr lang="en-US" altLang="ko-KR" dirty="0"/>
              <a:t>SQL </a:t>
            </a:r>
            <a:r>
              <a:rPr lang="ko-KR" altLang="en-US" dirty="0"/>
              <a:t>코드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C5E08F-2DBF-D73E-EDF7-B83D3A17B4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459" y="2323884"/>
            <a:ext cx="4785775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0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64" y="0"/>
            <a:ext cx="9191213" cy="9723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7360" y="241484"/>
            <a:ext cx="4403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5 | </a:t>
            </a:r>
            <a:r>
              <a:rPr lang="ko-KR" altLang="en-US" sz="2800" b="1" dirty="0">
                <a:solidFill>
                  <a:schemeClr val="bg1"/>
                </a:solidFill>
              </a:rPr>
              <a:t>결론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4068" y="6381328"/>
            <a:ext cx="9158067" cy="504056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89" y="6417150"/>
            <a:ext cx="2382515" cy="4050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717" y="1412776"/>
            <a:ext cx="4464495" cy="44644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A9BD48-7A73-A324-58B3-E4197A1E4CBD}"/>
              </a:ext>
            </a:extLst>
          </p:cNvPr>
          <p:cNvSpPr txBox="1"/>
          <p:nvPr/>
        </p:nvSpPr>
        <p:spPr>
          <a:xfrm>
            <a:off x="267360" y="1268760"/>
            <a:ext cx="8337088" cy="4009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결론 및 기대효과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앞으로는 의사의 일방적 진료가 아닌 환자와 의사의 커뮤니케이션이 가능한 쌍방향 진료가 가능해져야 한다</a:t>
            </a:r>
            <a:r>
              <a:rPr lang="en-US" altLang="ko-KR" dirty="0"/>
              <a:t>. </a:t>
            </a:r>
            <a:r>
              <a:rPr lang="ko-KR" altLang="en-US" dirty="0"/>
              <a:t>의사는 환자의 정보를 받아 진료를 하고</a:t>
            </a:r>
            <a:r>
              <a:rPr lang="en-US" altLang="ko-KR" dirty="0"/>
              <a:t>, </a:t>
            </a:r>
            <a:r>
              <a:rPr lang="ko-KR" altLang="en-US" dirty="0"/>
              <a:t>진료 내용을 환자에게 알려주며 현재 환자의 상태를 서로 알 수 있어야 한다</a:t>
            </a:r>
            <a:r>
              <a:rPr lang="en-US" altLang="ko-KR" dirty="0"/>
              <a:t>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GPT</a:t>
            </a:r>
            <a:r>
              <a:rPr lang="ko-KR" altLang="en-US" dirty="0"/>
              <a:t>에서 정보를 요약할 때 </a:t>
            </a:r>
            <a:r>
              <a:rPr lang="en-US" altLang="ko-KR" dirty="0"/>
              <a:t>‘</a:t>
            </a:r>
            <a:r>
              <a:rPr lang="ko-KR" altLang="en-US" dirty="0"/>
              <a:t>쉽게 설명</a:t>
            </a:r>
            <a:r>
              <a:rPr lang="en-US" altLang="ko-KR" dirty="0"/>
              <a:t>＇</a:t>
            </a:r>
            <a:r>
              <a:rPr lang="ko-KR" altLang="en-US" dirty="0"/>
              <a:t>해달라는 문구를 추가하면 일반인도 이해할 수 있는 정보로 요약해준다</a:t>
            </a:r>
            <a:r>
              <a:rPr lang="en-US" altLang="ko-KR" dirty="0"/>
              <a:t>. </a:t>
            </a:r>
            <a:r>
              <a:rPr lang="ko-KR" altLang="en-US" dirty="0"/>
              <a:t>이를 활용해 환자의 증상과 비슷한 정보들을 </a:t>
            </a:r>
            <a:r>
              <a:rPr lang="en-US" altLang="ko-KR" dirty="0"/>
              <a:t>EMR</a:t>
            </a:r>
            <a:r>
              <a:rPr lang="ko-KR" altLang="en-US" dirty="0"/>
              <a:t>에서 불러와 알기 쉽게 요약하여 의사가 환자에게 설명하기 수월해지도록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3552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64" y="0"/>
            <a:ext cx="9191213" cy="9723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7360" y="241484"/>
            <a:ext cx="4403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5 | </a:t>
            </a:r>
            <a:r>
              <a:rPr lang="ko-KR" altLang="en-US" sz="2800" b="1" dirty="0">
                <a:solidFill>
                  <a:schemeClr val="bg1"/>
                </a:solidFill>
              </a:rPr>
              <a:t>결론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4068" y="6381328"/>
            <a:ext cx="9158067" cy="504056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89" y="6417150"/>
            <a:ext cx="2382515" cy="4050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717" y="1412776"/>
            <a:ext cx="4464495" cy="44644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A9BD48-7A73-A324-58B3-E4197A1E4CBD}"/>
              </a:ext>
            </a:extLst>
          </p:cNvPr>
          <p:cNvSpPr txBox="1"/>
          <p:nvPr/>
        </p:nvSpPr>
        <p:spPr>
          <a:xfrm>
            <a:off x="267360" y="1268760"/>
            <a:ext cx="83370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 err="1"/>
              <a:t>제안점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크롬 웹 스토어에는 </a:t>
            </a:r>
            <a:r>
              <a:rPr lang="en-US" altLang="ko-KR" dirty="0"/>
              <a:t>Chat</a:t>
            </a:r>
            <a:r>
              <a:rPr lang="ko-KR" altLang="en-US" dirty="0"/>
              <a:t> </a:t>
            </a:r>
            <a:r>
              <a:rPr lang="en-US" altLang="ko-KR" dirty="0"/>
              <a:t>GPT</a:t>
            </a:r>
            <a:r>
              <a:rPr lang="ko-KR" altLang="en-US" dirty="0"/>
              <a:t> 확장 프로그램인 </a:t>
            </a:r>
            <a:r>
              <a:rPr lang="en-US" altLang="ko-KR" dirty="0"/>
              <a:t>‘Talk with Chat GPT’ </a:t>
            </a:r>
            <a:r>
              <a:rPr lang="ko-KR" altLang="en-US" dirty="0"/>
              <a:t>라는 프로그램이 존재한다</a:t>
            </a:r>
            <a:r>
              <a:rPr lang="en-US" altLang="ko-KR" dirty="0"/>
              <a:t>. </a:t>
            </a:r>
            <a:r>
              <a:rPr lang="ko-KR" altLang="en-US" dirty="0"/>
              <a:t>말그대로 </a:t>
            </a:r>
            <a:r>
              <a:rPr lang="en-US" altLang="ko-KR" dirty="0"/>
              <a:t>Speech To Text </a:t>
            </a:r>
            <a:r>
              <a:rPr lang="ko-KR" altLang="en-US" dirty="0"/>
              <a:t>기능을 활용해 사용자가 말한 문장을 인식하여 </a:t>
            </a:r>
            <a:r>
              <a:rPr lang="en-US" altLang="ko-KR" dirty="0"/>
              <a:t>Chat GPT</a:t>
            </a:r>
            <a:r>
              <a:rPr lang="ko-KR" altLang="en-US" dirty="0"/>
              <a:t>에 텍스트로 적어주는 기능이다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인식 기능이 월등히 뛰어난 것이 아니기 때문에 만약 네이버 </a:t>
            </a:r>
            <a:r>
              <a:rPr lang="en-US" altLang="ko-KR" dirty="0" err="1"/>
              <a:t>HyperCLOVA</a:t>
            </a:r>
            <a:r>
              <a:rPr lang="ko-KR" altLang="en-US" dirty="0"/>
              <a:t>의 음성 인식 기술을 도입한다면 더욱 뛰어난 기능의 음성 기능을 추가한 </a:t>
            </a:r>
            <a:r>
              <a:rPr lang="en-US" altLang="ko-KR" dirty="0"/>
              <a:t>GPT EMR </a:t>
            </a:r>
            <a:r>
              <a:rPr lang="ko-KR" altLang="en-US" dirty="0"/>
              <a:t>시스템을 구현할 수 있을 것이다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2532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64" y="0"/>
            <a:ext cx="9191213" cy="9723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7360" y="241484"/>
            <a:ext cx="4403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부록</a:t>
            </a:r>
            <a:r>
              <a:rPr lang="en-US" altLang="ko-KR" sz="2800" b="1" dirty="0">
                <a:solidFill>
                  <a:schemeClr val="bg1"/>
                </a:solidFill>
              </a:rPr>
              <a:t> | </a:t>
            </a:r>
            <a:r>
              <a:rPr lang="ko-KR" altLang="en-US" sz="2800" b="1" dirty="0">
                <a:solidFill>
                  <a:schemeClr val="bg1"/>
                </a:solidFill>
              </a:rPr>
              <a:t>참고문헌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4068" y="6381328"/>
            <a:ext cx="9158067" cy="504056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89" y="6417150"/>
            <a:ext cx="2382515" cy="4050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717" y="1412776"/>
            <a:ext cx="4464495" cy="44644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A6570F-E70D-CD55-4BE0-D041C438FAB0}"/>
              </a:ext>
            </a:extLst>
          </p:cNvPr>
          <p:cNvSpPr txBox="1"/>
          <p:nvPr/>
        </p:nvSpPr>
        <p:spPr>
          <a:xfrm>
            <a:off x="179512" y="1519624"/>
            <a:ext cx="87849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0" dirty="0">
                <a:solidFill>
                  <a:srgbClr val="000000"/>
                </a:solidFill>
                <a:effectLst/>
                <a:latin typeface="Nanum Gothic"/>
              </a:rPr>
              <a:t>"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Nanum Gothic"/>
              </a:rPr>
              <a:t>네이버 </a:t>
            </a:r>
            <a:r>
              <a:rPr lang="ko-KR" altLang="en-US" i="0" dirty="0" err="1">
                <a:solidFill>
                  <a:srgbClr val="000000"/>
                </a:solidFill>
                <a:effectLst/>
                <a:latin typeface="Nanum Gothic"/>
              </a:rPr>
              <a:t>케어콜은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Nanum Gothic"/>
              </a:rPr>
              <a:t> 한국형 </a:t>
            </a:r>
            <a:r>
              <a:rPr lang="ko-KR" altLang="en-US" i="0" dirty="0" err="1">
                <a:solidFill>
                  <a:srgbClr val="000000"/>
                </a:solidFill>
                <a:effectLst/>
                <a:latin typeface="Nanum Gothic"/>
              </a:rPr>
              <a:t>챗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Nanum Gothic"/>
              </a:rPr>
              <a:t>GPT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Nanum Gothic"/>
              </a:rPr>
              <a:t>의 실증사례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Nanum Gothic"/>
              </a:rPr>
              <a:t>“, </a:t>
            </a:r>
            <a:r>
              <a:rPr lang="en-US" altLang="ko-KR" i="0" dirty="0" err="1">
                <a:solidFill>
                  <a:srgbClr val="000000"/>
                </a:solidFill>
                <a:effectLst/>
                <a:latin typeface="Nanum Gothic"/>
              </a:rPr>
              <a:t>medipana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Nanum Gothic"/>
              </a:rPr>
              <a:t>, 2023.4.15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 수정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, 2023.4.15 </a:t>
            </a:r>
            <a:r>
              <a:rPr lang="ko-KR" altLang="en-US" dirty="0">
                <a:solidFill>
                  <a:srgbClr val="000000"/>
                </a:solidFill>
                <a:latin typeface="Nanum Gothic"/>
              </a:rPr>
              <a:t>접속</a:t>
            </a:r>
            <a:r>
              <a:rPr lang="en-US" altLang="ko-KR" dirty="0">
                <a:solidFill>
                  <a:srgbClr val="000000"/>
                </a:solidFill>
                <a:latin typeface="Nanum Gothic"/>
              </a:rPr>
              <a:t>,</a:t>
            </a:r>
          </a:p>
          <a:p>
            <a:r>
              <a:rPr lang="en-US" altLang="ko-KR" dirty="0"/>
              <a:t>https://www.medipana.com/article/view.php?page=1&amp;sch_menu=1&amp;sch_gubun=218513&amp;news_idx=310259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0473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9695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99792" y="0"/>
            <a:ext cx="45365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rgbClr val="003366"/>
                </a:solidFill>
              </a:rPr>
              <a:t>Thank you!</a:t>
            </a:r>
            <a:endParaRPr lang="ko-KR" altLang="en-US" sz="6600" b="1" dirty="0">
              <a:solidFill>
                <a:srgbClr val="003366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412" y="6021288"/>
            <a:ext cx="3067100" cy="52140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/>
          <p:cNvSpPr/>
          <p:nvPr/>
        </p:nvSpPr>
        <p:spPr>
          <a:xfrm>
            <a:off x="-12864" y="6525344"/>
            <a:ext cx="9191214" cy="332656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504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3" b="31036"/>
          <a:stretch/>
        </p:blipFill>
        <p:spPr>
          <a:xfrm>
            <a:off x="-1" y="3231730"/>
            <a:ext cx="4427985" cy="32936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3750" y="1574661"/>
            <a:ext cx="4572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800" b="1" dirty="0">
                <a:solidFill>
                  <a:srgbClr val="003366"/>
                </a:solidFill>
              </a:rPr>
              <a:t>배경 및 목적</a:t>
            </a:r>
            <a:endParaRPr lang="en-US" altLang="ko-KR" sz="2800" b="1" dirty="0">
              <a:solidFill>
                <a:srgbClr val="003366"/>
              </a:solidFill>
            </a:endParaRPr>
          </a:p>
          <a:p>
            <a:r>
              <a:rPr lang="en-US" altLang="ko-KR" b="1" dirty="0">
                <a:solidFill>
                  <a:srgbClr val="003366"/>
                </a:solidFill>
              </a:rPr>
              <a:t>    1) </a:t>
            </a:r>
            <a:r>
              <a:rPr lang="ko-KR" altLang="en-US" b="1" dirty="0">
                <a:solidFill>
                  <a:srgbClr val="003366"/>
                </a:solidFill>
              </a:rPr>
              <a:t>주제 선정 배경</a:t>
            </a:r>
            <a:endParaRPr lang="en-US" altLang="ko-KR" b="1" dirty="0">
              <a:solidFill>
                <a:srgbClr val="003366"/>
              </a:solidFill>
            </a:endParaRPr>
          </a:p>
          <a:p>
            <a:r>
              <a:rPr lang="en-US" altLang="ko-KR" b="1" dirty="0">
                <a:solidFill>
                  <a:srgbClr val="003366"/>
                </a:solidFill>
              </a:rPr>
              <a:t>    2) </a:t>
            </a:r>
            <a:r>
              <a:rPr lang="ko-KR" altLang="en-US" b="1" dirty="0">
                <a:solidFill>
                  <a:srgbClr val="003366"/>
                </a:solidFill>
              </a:rPr>
              <a:t>활용 목적</a:t>
            </a:r>
            <a:endParaRPr lang="en-US" altLang="ko-KR" b="1" dirty="0">
              <a:solidFill>
                <a:srgbClr val="003366"/>
              </a:solidFill>
            </a:endParaRPr>
          </a:p>
          <a:p>
            <a:endParaRPr lang="en-US" altLang="ko-KR" b="1" dirty="0">
              <a:solidFill>
                <a:srgbClr val="003366"/>
              </a:solidFill>
            </a:endParaRPr>
          </a:p>
          <a:p>
            <a:pPr marL="342900" indent="-342900">
              <a:buAutoNum type="arabicPeriod" startAt="2"/>
            </a:pPr>
            <a:r>
              <a:rPr lang="ko-KR" altLang="en-US" sz="2800" b="1" dirty="0">
                <a:solidFill>
                  <a:srgbClr val="003366"/>
                </a:solidFill>
              </a:rPr>
              <a:t>관련 사례</a:t>
            </a:r>
            <a:endParaRPr lang="en-US" altLang="ko-KR" sz="2800" b="1" dirty="0">
              <a:solidFill>
                <a:srgbClr val="003366"/>
              </a:solidFill>
            </a:endParaRPr>
          </a:p>
          <a:p>
            <a:r>
              <a:rPr lang="en-US" altLang="ko-KR" b="1" dirty="0">
                <a:solidFill>
                  <a:srgbClr val="003366"/>
                </a:solidFill>
              </a:rPr>
              <a:t>    1) </a:t>
            </a:r>
            <a:r>
              <a:rPr lang="ko-KR" altLang="en-US" sz="1800" b="1" dirty="0">
                <a:solidFill>
                  <a:srgbClr val="003366"/>
                </a:solidFill>
              </a:rPr>
              <a:t>네이버 헬스케어 </a:t>
            </a:r>
            <a:endParaRPr lang="en-US" altLang="ko-KR" sz="1800" b="1" dirty="0">
              <a:solidFill>
                <a:srgbClr val="003366"/>
              </a:solidFill>
            </a:endParaRPr>
          </a:p>
          <a:p>
            <a:r>
              <a:rPr lang="en-US" altLang="ko-KR" b="1" dirty="0">
                <a:solidFill>
                  <a:srgbClr val="003366"/>
                </a:solidFill>
              </a:rPr>
              <a:t>	</a:t>
            </a:r>
            <a:r>
              <a:rPr lang="en-US" altLang="ko-KR" sz="1800" b="1" dirty="0">
                <a:solidFill>
                  <a:srgbClr val="003366"/>
                </a:solidFill>
              </a:rPr>
              <a:t>– AI </a:t>
            </a:r>
            <a:r>
              <a:rPr lang="ko-KR" altLang="en-US" sz="1800" b="1" dirty="0">
                <a:solidFill>
                  <a:srgbClr val="003366"/>
                </a:solidFill>
              </a:rPr>
              <a:t>보이스 </a:t>
            </a:r>
            <a:r>
              <a:rPr lang="en-US" altLang="ko-KR" sz="1800" b="1" dirty="0">
                <a:solidFill>
                  <a:srgbClr val="003366"/>
                </a:solidFill>
              </a:rPr>
              <a:t>EMR </a:t>
            </a:r>
          </a:p>
          <a:p>
            <a:endParaRPr lang="en-US" altLang="ko-KR" b="1" dirty="0">
              <a:solidFill>
                <a:srgbClr val="003366"/>
              </a:solidFill>
            </a:endParaRPr>
          </a:p>
          <a:p>
            <a:r>
              <a:rPr lang="en-US" altLang="ko-KR" sz="2800" b="1" dirty="0">
                <a:solidFill>
                  <a:srgbClr val="003366"/>
                </a:solidFill>
              </a:rPr>
              <a:t>3. </a:t>
            </a:r>
            <a:r>
              <a:rPr lang="ko-KR" altLang="en-US" sz="2800" b="1" dirty="0">
                <a:solidFill>
                  <a:srgbClr val="003366"/>
                </a:solidFill>
              </a:rPr>
              <a:t>해결방안 제시</a:t>
            </a:r>
            <a:endParaRPr lang="en-US" altLang="ko-KR" sz="2800" b="1" dirty="0">
              <a:solidFill>
                <a:srgbClr val="003366"/>
              </a:solidFill>
            </a:endParaRPr>
          </a:p>
          <a:p>
            <a:r>
              <a:rPr lang="en-US" altLang="ko-KR" b="1" dirty="0">
                <a:solidFill>
                  <a:srgbClr val="003366"/>
                </a:solidFill>
              </a:rPr>
              <a:t>    1) </a:t>
            </a:r>
            <a:r>
              <a:rPr lang="ko-KR" altLang="en-US" b="1" dirty="0">
                <a:solidFill>
                  <a:srgbClr val="003366"/>
                </a:solidFill>
              </a:rPr>
              <a:t>전체 구성도 및 주요기능</a:t>
            </a:r>
            <a:endParaRPr lang="en-US" altLang="ko-KR" b="1" dirty="0">
              <a:solidFill>
                <a:srgbClr val="003366"/>
              </a:solidFill>
            </a:endParaRPr>
          </a:p>
          <a:p>
            <a:r>
              <a:rPr lang="en-US" altLang="ko-KR" b="1" dirty="0">
                <a:solidFill>
                  <a:srgbClr val="003366"/>
                </a:solidFill>
              </a:rPr>
              <a:t>    2) </a:t>
            </a:r>
            <a:r>
              <a:rPr lang="ko-KR" altLang="en-US" b="1" dirty="0">
                <a:solidFill>
                  <a:srgbClr val="003366"/>
                </a:solidFill>
              </a:rPr>
              <a:t>상세</a:t>
            </a:r>
            <a:r>
              <a:rPr lang="en-US" altLang="ko-KR" b="1" dirty="0">
                <a:solidFill>
                  <a:srgbClr val="003366"/>
                </a:solidFill>
              </a:rPr>
              <a:t> </a:t>
            </a:r>
            <a:r>
              <a:rPr lang="ko-KR" altLang="en-US" b="1" dirty="0">
                <a:solidFill>
                  <a:srgbClr val="003366"/>
                </a:solidFill>
              </a:rPr>
              <a:t>알고리즘</a:t>
            </a:r>
            <a:endParaRPr lang="en-US" altLang="ko-KR" b="1" dirty="0">
              <a:solidFill>
                <a:srgbClr val="003366"/>
              </a:solidFill>
            </a:endParaRPr>
          </a:p>
          <a:p>
            <a:endParaRPr lang="en-US" altLang="ko-KR" b="1" dirty="0">
              <a:solidFill>
                <a:srgbClr val="003366"/>
              </a:solidFill>
            </a:endParaRPr>
          </a:p>
          <a:p>
            <a:endParaRPr lang="en-US" altLang="ko-KR" b="1" dirty="0">
              <a:solidFill>
                <a:srgbClr val="003366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513829" y="1004122"/>
            <a:ext cx="12241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706941" y="1138423"/>
            <a:ext cx="3014099" cy="45719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91810" y="363849"/>
            <a:ext cx="42072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003366"/>
                </a:solidFill>
                <a:latin typeface="+mj-ea"/>
                <a:ea typeface="+mj-ea"/>
              </a:rPr>
              <a:t>Contents</a:t>
            </a:r>
            <a:endParaRPr lang="ko-KR" altLang="en-US" sz="4400" b="1" dirty="0">
              <a:solidFill>
                <a:srgbClr val="003366"/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14943" y="0"/>
            <a:ext cx="9179991" cy="332656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14068" y="6381328"/>
            <a:ext cx="9158067" cy="504056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89" y="6417150"/>
            <a:ext cx="2382515" cy="4050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693F99-DFE6-9BDD-76FD-CB6ABEFD588A}"/>
              </a:ext>
            </a:extLst>
          </p:cNvPr>
          <p:cNvSpPr txBox="1"/>
          <p:nvPr/>
        </p:nvSpPr>
        <p:spPr>
          <a:xfrm>
            <a:off x="4427984" y="1574661"/>
            <a:ext cx="40324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003366"/>
                </a:solidFill>
              </a:rPr>
              <a:t>4. </a:t>
            </a:r>
            <a:r>
              <a:rPr lang="ko-KR" altLang="en-US" sz="2800" b="1" dirty="0">
                <a:solidFill>
                  <a:srgbClr val="003366"/>
                </a:solidFill>
              </a:rPr>
              <a:t>자체평가 모델</a:t>
            </a:r>
            <a:endParaRPr lang="en-US" altLang="ko-KR" sz="2800" b="1" dirty="0">
              <a:solidFill>
                <a:srgbClr val="003366"/>
              </a:solidFill>
            </a:endParaRPr>
          </a:p>
          <a:p>
            <a:r>
              <a:rPr lang="en-US" altLang="ko-KR" b="1" dirty="0">
                <a:solidFill>
                  <a:srgbClr val="003366"/>
                </a:solidFill>
              </a:rPr>
              <a:t>    1) </a:t>
            </a:r>
            <a:r>
              <a:rPr lang="ko-KR" altLang="en-US" b="1" dirty="0">
                <a:solidFill>
                  <a:srgbClr val="003366"/>
                </a:solidFill>
              </a:rPr>
              <a:t>해결 방법에 대한 타당성</a:t>
            </a:r>
            <a:endParaRPr lang="en-US" altLang="ko-KR" b="1" dirty="0">
              <a:solidFill>
                <a:srgbClr val="003366"/>
              </a:solidFill>
            </a:endParaRPr>
          </a:p>
          <a:p>
            <a:r>
              <a:rPr lang="en-US" altLang="ko-KR" b="1" dirty="0">
                <a:solidFill>
                  <a:srgbClr val="003366"/>
                </a:solidFill>
              </a:rPr>
              <a:t>    2) </a:t>
            </a:r>
            <a:r>
              <a:rPr lang="ko-KR" altLang="en-US" b="1" dirty="0">
                <a:solidFill>
                  <a:srgbClr val="003366"/>
                </a:solidFill>
              </a:rPr>
              <a:t>개발 화면</a:t>
            </a:r>
            <a:endParaRPr lang="en-US" altLang="ko-KR" b="1" dirty="0">
              <a:solidFill>
                <a:srgbClr val="003366"/>
              </a:solidFill>
            </a:endParaRPr>
          </a:p>
          <a:p>
            <a:endParaRPr lang="en-US" altLang="ko-KR" b="1" dirty="0">
              <a:solidFill>
                <a:srgbClr val="003366"/>
              </a:solidFill>
            </a:endParaRPr>
          </a:p>
          <a:p>
            <a:r>
              <a:rPr lang="en-US" altLang="ko-KR" sz="2800" b="1" dirty="0">
                <a:solidFill>
                  <a:srgbClr val="003366"/>
                </a:solidFill>
              </a:rPr>
              <a:t>5. </a:t>
            </a:r>
            <a:r>
              <a:rPr lang="ko-KR" altLang="en-US" sz="2800" b="1" dirty="0">
                <a:solidFill>
                  <a:srgbClr val="003366"/>
                </a:solidFill>
              </a:rPr>
              <a:t>결론</a:t>
            </a:r>
            <a:endParaRPr lang="en-US" altLang="ko-KR" sz="2800" b="1" dirty="0">
              <a:solidFill>
                <a:srgbClr val="003366"/>
              </a:solidFill>
            </a:endParaRPr>
          </a:p>
          <a:p>
            <a:r>
              <a:rPr lang="en-US" altLang="ko-KR" b="1" dirty="0">
                <a:solidFill>
                  <a:srgbClr val="003366"/>
                </a:solidFill>
              </a:rPr>
              <a:t>    1) </a:t>
            </a:r>
            <a:r>
              <a:rPr lang="ko-KR" altLang="en-US" b="1" dirty="0">
                <a:solidFill>
                  <a:srgbClr val="003366"/>
                </a:solidFill>
              </a:rPr>
              <a:t>결론 및 기대효과</a:t>
            </a:r>
            <a:endParaRPr lang="en-US" altLang="ko-KR" b="1" dirty="0">
              <a:solidFill>
                <a:srgbClr val="003366"/>
              </a:solidFill>
            </a:endParaRPr>
          </a:p>
          <a:p>
            <a:r>
              <a:rPr lang="en-US" altLang="ko-KR" b="1" dirty="0">
                <a:solidFill>
                  <a:srgbClr val="003366"/>
                </a:solidFill>
              </a:rPr>
              <a:t>    2) </a:t>
            </a:r>
            <a:r>
              <a:rPr lang="ko-KR" altLang="en-US" b="1" dirty="0" err="1">
                <a:solidFill>
                  <a:srgbClr val="003366"/>
                </a:solidFill>
              </a:rPr>
              <a:t>제안점</a:t>
            </a:r>
            <a:endParaRPr lang="en-US" altLang="ko-KR" b="1" dirty="0">
              <a:solidFill>
                <a:srgbClr val="003366"/>
              </a:solidFill>
            </a:endParaRPr>
          </a:p>
          <a:p>
            <a:endParaRPr lang="en-US" altLang="ko-KR" dirty="0"/>
          </a:p>
          <a:p>
            <a:r>
              <a:rPr lang="ko-KR" altLang="en-US" sz="2800" b="1" dirty="0">
                <a:solidFill>
                  <a:srgbClr val="003366"/>
                </a:solidFill>
              </a:rPr>
              <a:t>부록</a:t>
            </a:r>
            <a:r>
              <a:rPr lang="en-US" altLang="ko-KR" sz="2800" b="1" dirty="0">
                <a:solidFill>
                  <a:srgbClr val="003366"/>
                </a:solidFill>
              </a:rPr>
              <a:t>. </a:t>
            </a:r>
            <a:r>
              <a:rPr lang="ko-KR" altLang="en-US" sz="2800" b="1" dirty="0">
                <a:solidFill>
                  <a:srgbClr val="003366"/>
                </a:solidFill>
              </a:rPr>
              <a:t>참고문헌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9539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64" y="0"/>
            <a:ext cx="9191213" cy="9723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7360" y="241484"/>
            <a:ext cx="4403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1 | </a:t>
            </a:r>
            <a:r>
              <a:rPr lang="ko-KR" altLang="en-US" sz="2800" b="1" dirty="0">
                <a:solidFill>
                  <a:schemeClr val="bg1"/>
                </a:solidFill>
              </a:rPr>
              <a:t>배경 및 목적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14068" y="6381328"/>
            <a:ext cx="9158067" cy="504056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89" y="6417150"/>
            <a:ext cx="2382515" cy="4050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717" y="1412776"/>
            <a:ext cx="4464495" cy="44644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F97D50-3BD6-4543-097F-5316E77495C3}"/>
              </a:ext>
            </a:extLst>
          </p:cNvPr>
          <p:cNvSpPr txBox="1"/>
          <p:nvPr/>
        </p:nvSpPr>
        <p:spPr>
          <a:xfrm>
            <a:off x="503548" y="1218877"/>
            <a:ext cx="8136904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주제 선정 배경</a:t>
            </a:r>
            <a:endParaRPr lang="en-US" altLang="ko-KR" sz="2400" b="1" dirty="0"/>
          </a:p>
          <a:p>
            <a:r>
              <a:rPr lang="en-US" altLang="ko-KR" sz="2000" b="1" dirty="0"/>
              <a:t>EMR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/>
              <a:t>EMR</a:t>
            </a:r>
            <a:r>
              <a:rPr lang="ko-KR" altLang="en-US" sz="2000" dirty="0"/>
              <a:t>이란 </a:t>
            </a:r>
            <a:r>
              <a:rPr lang="ko-KR" altLang="en-US" sz="2000" b="0" i="0" dirty="0">
                <a:effectLst/>
                <a:latin typeface="Söhne"/>
              </a:rPr>
              <a:t>의료기록 전자화 시스템</a:t>
            </a:r>
            <a:r>
              <a:rPr lang="en-US" altLang="ko-KR" sz="2000" b="0" i="0" dirty="0">
                <a:effectLst/>
                <a:latin typeface="Söhne"/>
              </a:rPr>
              <a:t>(Electronic Medical Records)</a:t>
            </a:r>
            <a:r>
              <a:rPr lang="ko-KR" altLang="en-US" sz="2000" b="0" i="0" dirty="0">
                <a:effectLst/>
                <a:latin typeface="Söhne"/>
              </a:rPr>
              <a:t>의 약어로</a:t>
            </a:r>
            <a:r>
              <a:rPr lang="en-US" altLang="ko-KR" sz="2000" b="0" i="0" dirty="0">
                <a:effectLst/>
                <a:latin typeface="Söhne"/>
              </a:rPr>
              <a:t>, </a:t>
            </a:r>
            <a:r>
              <a:rPr lang="ko-KR" altLang="en-US" sz="2000" b="0" i="0" dirty="0">
                <a:effectLst/>
                <a:latin typeface="Söhne"/>
              </a:rPr>
              <a:t>환자의 의료 정보를 디지털 형식으로 기록하고 관리하는 시스템을 말한다</a:t>
            </a:r>
            <a:r>
              <a:rPr lang="en-US" altLang="ko-KR" sz="2000" b="0" i="0" dirty="0">
                <a:effectLst/>
                <a:latin typeface="Söhne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000" b="0" i="0" dirty="0">
                <a:effectLst/>
                <a:latin typeface="Söhne"/>
              </a:rPr>
              <a:t>환자의 진료 기록</a:t>
            </a:r>
            <a:r>
              <a:rPr lang="en-US" altLang="ko-KR" sz="2000" b="0" i="0" dirty="0">
                <a:effectLst/>
                <a:latin typeface="Söhne"/>
              </a:rPr>
              <a:t>, </a:t>
            </a:r>
            <a:r>
              <a:rPr lang="ko-KR" altLang="en-US" sz="2000" b="0" i="0" dirty="0">
                <a:effectLst/>
                <a:latin typeface="Söhne"/>
              </a:rPr>
              <a:t>검사 결과</a:t>
            </a:r>
            <a:r>
              <a:rPr lang="en-US" altLang="ko-KR" sz="2000" b="0" i="0" dirty="0">
                <a:effectLst/>
                <a:latin typeface="Söhne"/>
              </a:rPr>
              <a:t>, </a:t>
            </a:r>
            <a:r>
              <a:rPr lang="ko-KR" altLang="en-US" sz="2000" b="0" i="0" dirty="0">
                <a:effectLst/>
                <a:latin typeface="Söhne"/>
              </a:rPr>
              <a:t>처방 정보 등을 효율적으로 공유하고 활용할 수 있다</a:t>
            </a:r>
            <a:r>
              <a:rPr lang="en-US" altLang="ko-KR" sz="2000" b="0" i="0" dirty="0">
                <a:effectLst/>
                <a:latin typeface="Söhne"/>
              </a:rPr>
              <a:t>.</a:t>
            </a:r>
          </a:p>
          <a:p>
            <a:pPr marL="342900" indent="-342900">
              <a:buFontTx/>
              <a:buChar char="-"/>
            </a:pPr>
            <a:endParaRPr lang="en-US" altLang="ko-KR" sz="2000" b="0" i="0" dirty="0">
              <a:effectLst/>
              <a:latin typeface="Söhne"/>
            </a:endParaRPr>
          </a:p>
          <a:p>
            <a:r>
              <a:rPr lang="ko-KR" altLang="en-US" sz="2000" b="1" dirty="0">
                <a:latin typeface="Söhne"/>
              </a:rPr>
              <a:t>선정 배경</a:t>
            </a:r>
            <a:endParaRPr lang="en-US" altLang="ko-KR" sz="2000" b="1" dirty="0">
              <a:latin typeface="Söhne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Söhne"/>
              </a:rPr>
              <a:t>GPT</a:t>
            </a:r>
            <a:r>
              <a:rPr lang="ko-KR" altLang="en-US" sz="2000" dirty="0">
                <a:latin typeface="Söhne"/>
              </a:rPr>
              <a:t>의 자연어 처리 성능을 활용해 환자의 정보를 문장 형식으로 작성하면 자동으로 </a:t>
            </a:r>
            <a:r>
              <a:rPr lang="en-US" altLang="ko-KR" sz="2000" dirty="0">
                <a:latin typeface="Söhne"/>
              </a:rPr>
              <a:t>EMR</a:t>
            </a:r>
            <a:r>
              <a:rPr lang="ko-KR" altLang="en-US" sz="2000" dirty="0">
                <a:latin typeface="Söhne"/>
              </a:rPr>
              <a:t>에 정보를 분류하여 기록한다</a:t>
            </a:r>
            <a:r>
              <a:rPr lang="en-US" altLang="ko-KR" sz="2000" dirty="0">
                <a:latin typeface="Söhne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Söhne"/>
              </a:rPr>
              <a:t>EMR</a:t>
            </a:r>
            <a:r>
              <a:rPr lang="ko-KR" altLang="en-US" sz="2000" dirty="0">
                <a:latin typeface="Söhne"/>
              </a:rPr>
              <a:t>에 의료 정보 기록을 자동화하고 데이터 분류</a:t>
            </a:r>
            <a:r>
              <a:rPr lang="en-US" altLang="ko-KR" sz="2000" dirty="0">
                <a:latin typeface="Söhne"/>
              </a:rPr>
              <a:t>, </a:t>
            </a:r>
            <a:r>
              <a:rPr lang="ko-KR" altLang="en-US" sz="2000" dirty="0">
                <a:latin typeface="Söhne"/>
              </a:rPr>
              <a:t>검색 등을 인간이 아닌 </a:t>
            </a:r>
            <a:r>
              <a:rPr lang="en-US" altLang="ko-KR" sz="2000" dirty="0">
                <a:latin typeface="Söhne"/>
              </a:rPr>
              <a:t>AI</a:t>
            </a:r>
            <a:r>
              <a:rPr lang="ko-KR" altLang="en-US" sz="2000" dirty="0">
                <a:latin typeface="Söhne"/>
              </a:rPr>
              <a:t>가 하도록 함으로써 효율성을 높인다</a:t>
            </a:r>
            <a:r>
              <a:rPr lang="en-US" altLang="ko-KR" sz="2000" dirty="0">
                <a:latin typeface="Söhne"/>
              </a:rPr>
              <a:t>.</a:t>
            </a:r>
          </a:p>
          <a:p>
            <a:pPr marL="342900" indent="-342900">
              <a:buFontTx/>
              <a:buChar char="-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74051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64" y="0"/>
            <a:ext cx="9191213" cy="9723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7360" y="241484"/>
            <a:ext cx="4403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1 | </a:t>
            </a:r>
            <a:r>
              <a:rPr lang="ko-KR" altLang="en-US" sz="2800" b="1" dirty="0">
                <a:solidFill>
                  <a:schemeClr val="bg1"/>
                </a:solidFill>
              </a:rPr>
              <a:t>배경 및 목적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14068" y="6381328"/>
            <a:ext cx="9158067" cy="504056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89" y="6417150"/>
            <a:ext cx="2382515" cy="4050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717" y="1412776"/>
            <a:ext cx="4464495" cy="44644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F97D50-3BD6-4543-097F-5316E77495C3}"/>
              </a:ext>
            </a:extLst>
          </p:cNvPr>
          <p:cNvSpPr txBox="1"/>
          <p:nvPr/>
        </p:nvSpPr>
        <p:spPr>
          <a:xfrm>
            <a:off x="503548" y="1218877"/>
            <a:ext cx="8460940" cy="415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활용 목적</a:t>
            </a:r>
            <a:endParaRPr lang="en-US" altLang="ko-KR" sz="2000" dirty="0"/>
          </a:p>
          <a:p>
            <a:endParaRPr lang="en-US" altLang="ko-KR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0" i="0" dirty="0">
                <a:effectLst/>
                <a:latin typeface="Söhne"/>
              </a:rPr>
              <a:t>의료 기록 </a:t>
            </a:r>
            <a:r>
              <a:rPr lang="ko-KR" altLang="en-US" sz="2400" b="1" i="0" dirty="0">
                <a:effectLst/>
                <a:latin typeface="Söhne"/>
              </a:rPr>
              <a:t>자동 분류 및 요약</a:t>
            </a:r>
            <a:r>
              <a:rPr lang="en-US" altLang="ko-KR" sz="2400" b="1" i="0" dirty="0">
                <a:effectLst/>
                <a:latin typeface="Söhne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Söhne"/>
              </a:rPr>
              <a:t>-&gt;</a:t>
            </a:r>
            <a:r>
              <a:rPr lang="ko-KR" altLang="en-US" sz="2400" dirty="0">
                <a:latin typeface="Söhne"/>
              </a:rPr>
              <a:t> </a:t>
            </a:r>
            <a:r>
              <a:rPr lang="ko-KR" altLang="en-US" sz="2400" b="0" i="0" dirty="0">
                <a:effectLst/>
                <a:latin typeface="Söhne"/>
              </a:rPr>
              <a:t>빠르고 정확한 진료 기록 열람 가능</a:t>
            </a:r>
            <a:r>
              <a:rPr lang="en-US" altLang="ko-KR" sz="2400" b="0" i="0" dirty="0">
                <a:effectLst/>
                <a:latin typeface="Söhne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0" i="0" dirty="0">
                <a:effectLst/>
                <a:latin typeface="Söhne"/>
              </a:rPr>
              <a:t>의료 </a:t>
            </a:r>
            <a:r>
              <a:rPr lang="ko-KR" altLang="en-US" sz="2400" i="0" dirty="0">
                <a:effectLst/>
                <a:latin typeface="Söhne"/>
              </a:rPr>
              <a:t>진단</a:t>
            </a:r>
            <a:r>
              <a:rPr lang="en-US" altLang="ko-KR" sz="2400" dirty="0">
                <a:latin typeface="Söhne"/>
              </a:rPr>
              <a:t> </a:t>
            </a:r>
            <a:r>
              <a:rPr lang="ko-KR" altLang="en-US" sz="2400" dirty="0">
                <a:latin typeface="Söhne"/>
              </a:rPr>
              <a:t>및</a:t>
            </a:r>
            <a:r>
              <a:rPr lang="ko-KR" altLang="en-US" sz="2400" i="0" dirty="0">
                <a:effectLst/>
                <a:latin typeface="Söhne"/>
              </a:rPr>
              <a:t> </a:t>
            </a:r>
            <a:r>
              <a:rPr lang="ko-KR" altLang="en-US" sz="2400" b="1" i="0" dirty="0">
                <a:effectLst/>
                <a:latin typeface="Söhne"/>
              </a:rPr>
              <a:t>처방 정보 예측</a:t>
            </a:r>
            <a:endParaRPr lang="en-US" altLang="ko-KR" sz="2400" b="1" i="0" dirty="0">
              <a:effectLst/>
              <a:latin typeface="Söhne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dirty="0">
                <a:latin typeface="Söhne"/>
              </a:rPr>
              <a:t> </a:t>
            </a:r>
            <a:r>
              <a:rPr lang="en-US" altLang="ko-KR" sz="2400" b="0" i="0" dirty="0">
                <a:effectLst/>
                <a:latin typeface="Söhne"/>
              </a:rPr>
              <a:t>-&gt; </a:t>
            </a:r>
            <a:r>
              <a:rPr lang="ko-KR" altLang="en-US" sz="2400" b="0" i="0" dirty="0">
                <a:effectLst/>
                <a:latin typeface="Söhne"/>
              </a:rPr>
              <a:t>환자의 상태에 대한 예측적인 정보를 빠르게 파악 가능</a:t>
            </a:r>
            <a:endParaRPr lang="en-US" altLang="ko-KR" sz="2400" b="0" i="0" dirty="0">
              <a:effectLst/>
              <a:latin typeface="Söhne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0" i="0" dirty="0">
                <a:effectLst/>
                <a:latin typeface="Söhne"/>
              </a:rPr>
              <a:t>의료 진단 </a:t>
            </a:r>
            <a:r>
              <a:rPr lang="ko-KR" altLang="en-US" sz="2400" b="1" i="0" dirty="0">
                <a:effectLst/>
                <a:latin typeface="Söhne"/>
              </a:rPr>
              <a:t>데이터 분석</a:t>
            </a:r>
            <a:endParaRPr lang="en-US" altLang="ko-KR" sz="2400" b="1" i="0" dirty="0">
              <a:effectLst/>
              <a:latin typeface="Söhne"/>
            </a:endParaRPr>
          </a:p>
          <a:p>
            <a:pPr lvl="1">
              <a:lnSpc>
                <a:spcPct val="150000"/>
              </a:lnSpc>
            </a:pPr>
            <a:r>
              <a:rPr lang="en-US" altLang="ko-KR" sz="2400" b="0" i="0" dirty="0">
                <a:effectLst/>
                <a:latin typeface="Söhne"/>
              </a:rPr>
              <a:t>-&gt; </a:t>
            </a:r>
            <a:r>
              <a:rPr lang="ko-KR" altLang="en-US" sz="2400" b="0" i="0" dirty="0">
                <a:effectLst/>
                <a:latin typeface="Söhne"/>
              </a:rPr>
              <a:t>의료 연구나 예방에 대한 인사이트를 도출 가능</a:t>
            </a:r>
            <a:endParaRPr lang="en-US" altLang="ko-KR" sz="2400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795635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64" y="0"/>
            <a:ext cx="9191213" cy="9723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7360" y="241484"/>
            <a:ext cx="4403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2 | </a:t>
            </a:r>
            <a:r>
              <a:rPr lang="ko-KR" altLang="en-US" sz="2800" b="1" dirty="0">
                <a:solidFill>
                  <a:schemeClr val="bg1"/>
                </a:solidFill>
              </a:rPr>
              <a:t>관련 사례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4068" y="6381328"/>
            <a:ext cx="9158067" cy="504056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89" y="6417150"/>
            <a:ext cx="2382515" cy="4050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717" y="1412776"/>
            <a:ext cx="4464495" cy="44644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A9BD48-7A73-A324-58B3-E4197A1E4CBD}"/>
              </a:ext>
            </a:extLst>
          </p:cNvPr>
          <p:cNvSpPr txBox="1"/>
          <p:nvPr/>
        </p:nvSpPr>
        <p:spPr>
          <a:xfrm>
            <a:off x="267359" y="1412776"/>
            <a:ext cx="8337088" cy="4353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사례 </a:t>
            </a:r>
            <a:r>
              <a:rPr lang="en-US" altLang="ko-KR" sz="2000" b="1" dirty="0"/>
              <a:t>1. </a:t>
            </a:r>
            <a:r>
              <a:rPr lang="ko-KR" altLang="en-US" sz="2000" b="1" dirty="0"/>
              <a:t>네이버 헬스케어 </a:t>
            </a:r>
            <a:r>
              <a:rPr lang="en-US" altLang="ko-KR" sz="2000" b="1" dirty="0"/>
              <a:t>– AI </a:t>
            </a:r>
            <a:r>
              <a:rPr lang="ko-KR" altLang="en-US" sz="2000" b="1" dirty="0"/>
              <a:t>보이스 </a:t>
            </a:r>
            <a:r>
              <a:rPr lang="en-US" altLang="ko-KR" sz="2000" b="1" dirty="0"/>
              <a:t>EMR </a:t>
            </a:r>
          </a:p>
          <a:p>
            <a:endParaRPr lang="en-US" altLang="ko-K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Nanum Gothic"/>
              </a:rPr>
              <a:t>음성만으로도 의학용어를 분석</a:t>
            </a:r>
            <a:r>
              <a:rPr lang="en-US" altLang="ko-KR" sz="2000" dirty="0">
                <a:solidFill>
                  <a:srgbClr val="000000"/>
                </a:solidFill>
                <a:latin typeface="Nanum Gothic"/>
              </a:rPr>
              <a:t>, </a:t>
            </a:r>
            <a:r>
              <a:rPr lang="ko-KR" altLang="en-US" sz="2000" dirty="0" err="1">
                <a:solidFill>
                  <a:srgbClr val="000000"/>
                </a:solidFill>
                <a:latin typeface="Nanum Gothic"/>
              </a:rPr>
              <a:t>차팅</a:t>
            </a:r>
            <a:r>
              <a:rPr lang="ko-KR" altLang="en-US" sz="2000" dirty="0">
                <a:solidFill>
                  <a:srgbClr val="000000"/>
                </a:solidFill>
                <a:latin typeface="Nanum Gothic"/>
              </a:rPr>
              <a:t> 및 업무 인수인계 실현</a:t>
            </a:r>
            <a:endParaRPr lang="en-US" altLang="ko-KR" sz="2000" dirty="0">
              <a:solidFill>
                <a:srgbClr val="000000"/>
              </a:solidFill>
              <a:latin typeface="Nanum Gothic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b="0" i="0" dirty="0">
                <a:solidFill>
                  <a:srgbClr val="000000"/>
                </a:solidFill>
                <a:effectLst/>
                <a:latin typeface="Nanum Gothic"/>
              </a:rPr>
              <a:t>환자 병력청취 결과를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anum Gothic"/>
              </a:rPr>
              <a:t>EMR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Nanum Gothic"/>
              </a:rPr>
              <a:t>에 자동으로 기입해주는 솔루션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anum Gothic"/>
              </a:rPr>
              <a:t>'</a:t>
            </a:r>
            <a:r>
              <a:rPr lang="ko-KR" altLang="en-US" sz="2000" b="0" i="0" dirty="0" err="1">
                <a:solidFill>
                  <a:srgbClr val="000000"/>
                </a:solidFill>
                <a:effectLst/>
                <a:latin typeface="Nanum Gothic"/>
              </a:rPr>
              <a:t>스마트서베이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anum Gothic"/>
              </a:rPr>
              <a:t>’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Nanum Gothic"/>
              </a:rPr>
              <a:t>와 순천향대병원과 공동 개발한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anum Gothic"/>
              </a:rPr>
              <a:t>'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Nanum Gothic"/>
              </a:rPr>
              <a:t>보이스 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Nanum Gothic"/>
              </a:rPr>
              <a:t>EMR: </a:t>
            </a:r>
            <a:r>
              <a:rPr lang="ko-KR" altLang="en-US" sz="2000" b="0" i="0" dirty="0" err="1">
                <a:solidFill>
                  <a:srgbClr val="000000"/>
                </a:solidFill>
                <a:effectLst/>
                <a:latin typeface="Nanum Gothic"/>
              </a:rPr>
              <a:t>널싱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Nanum Gothic"/>
              </a:rPr>
              <a:t> 노트</a:t>
            </a:r>
            <a:r>
              <a:rPr lang="en-US" altLang="ko-KR" sz="2000" dirty="0">
                <a:solidFill>
                  <a:srgbClr val="000000"/>
                </a:solidFill>
                <a:latin typeface="Nanum Gothic"/>
              </a:rPr>
              <a:t>’ </a:t>
            </a:r>
            <a:r>
              <a:rPr lang="ko-KR" altLang="en-US" sz="2000" dirty="0">
                <a:solidFill>
                  <a:srgbClr val="000000"/>
                </a:solidFill>
                <a:latin typeface="Nanum Gothic"/>
              </a:rPr>
              <a:t>활용</a:t>
            </a:r>
            <a:endParaRPr lang="en-US" altLang="ko-KR" sz="2000" dirty="0">
              <a:solidFill>
                <a:srgbClr val="000000"/>
              </a:solidFill>
              <a:latin typeface="Nanum Gothic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000" dirty="0">
              <a:solidFill>
                <a:srgbClr val="000000"/>
              </a:solidFill>
              <a:latin typeface="Nanum Gothic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Nanum Gothic"/>
              </a:rPr>
              <a:t>현재 사업 추진중에 있으며 순천향대병원에서 시범 도입하는 중</a:t>
            </a:r>
            <a:endParaRPr lang="en-US" altLang="ko-KR" sz="2000" dirty="0">
              <a:solidFill>
                <a:srgbClr val="000000"/>
              </a:solidFill>
              <a:latin typeface="Nanum Gothic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solidFill>
                  <a:srgbClr val="000000"/>
                </a:solidFill>
                <a:latin typeface="Nanum Gothic"/>
              </a:rPr>
              <a:t>GPT</a:t>
            </a:r>
            <a:r>
              <a:rPr lang="ko-KR" altLang="en-US" sz="2000" dirty="0">
                <a:solidFill>
                  <a:srgbClr val="000000"/>
                </a:solidFill>
                <a:latin typeface="Nanum Gothic"/>
              </a:rPr>
              <a:t>모델을 활용하면 이와 비슷한 </a:t>
            </a:r>
            <a:r>
              <a:rPr lang="en-US" altLang="ko-KR" sz="2000" dirty="0">
                <a:solidFill>
                  <a:srgbClr val="000000"/>
                </a:solidFill>
                <a:latin typeface="Nanum Gothic"/>
              </a:rPr>
              <a:t>AI EMR </a:t>
            </a:r>
            <a:r>
              <a:rPr lang="ko-KR" altLang="en-US" sz="2000" dirty="0">
                <a:solidFill>
                  <a:srgbClr val="000000"/>
                </a:solidFill>
                <a:latin typeface="Nanum Gothic"/>
              </a:rPr>
              <a:t>시스템을 구현하여 문서 자동화 및 요약 기능 제공</a:t>
            </a:r>
            <a:endParaRPr lang="en-US" altLang="ko-KR" sz="2000" dirty="0">
              <a:solidFill>
                <a:srgbClr val="000000"/>
              </a:solidFill>
              <a:latin typeface="Nanum Gothic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000" dirty="0">
              <a:solidFill>
                <a:srgbClr val="000000"/>
              </a:solidFill>
              <a:latin typeface="Nanum Gothic"/>
            </a:endParaRPr>
          </a:p>
        </p:txBody>
      </p:sp>
    </p:spTree>
    <p:extLst>
      <p:ext uri="{BB962C8B-B14F-4D97-AF65-F5344CB8AC3E}">
        <p14:creationId xmlns:p14="http://schemas.microsoft.com/office/powerpoint/2010/main" val="509000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64" y="0"/>
            <a:ext cx="9191213" cy="9723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7360" y="241484"/>
            <a:ext cx="4403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 | </a:t>
            </a:r>
            <a:r>
              <a:rPr lang="ko-KR" altLang="en-US" sz="2800" b="1" dirty="0">
                <a:solidFill>
                  <a:schemeClr val="bg1"/>
                </a:solidFill>
              </a:rPr>
              <a:t>해결방안 제시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4068" y="6381328"/>
            <a:ext cx="9158067" cy="504056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89" y="6417150"/>
            <a:ext cx="2382515" cy="4050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A9BD48-7A73-A324-58B3-E4197A1E4CBD}"/>
              </a:ext>
            </a:extLst>
          </p:cNvPr>
          <p:cNvSpPr txBox="1"/>
          <p:nvPr/>
        </p:nvSpPr>
        <p:spPr>
          <a:xfrm>
            <a:off x="267360" y="1268760"/>
            <a:ext cx="85531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전체 구성도 및 주요기능</a:t>
            </a:r>
            <a:endParaRPr lang="en-US" altLang="ko-KR" sz="2400" b="1" dirty="0"/>
          </a:p>
          <a:p>
            <a:endParaRPr lang="en-US" altLang="ko-K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1FD0BC-48DF-1D9B-A041-1A85991C0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748" y="3356992"/>
            <a:ext cx="1114404" cy="1085534"/>
          </a:xfrm>
          <a:prstGeom prst="rect">
            <a:avLst/>
          </a:prstGeom>
        </p:spPr>
      </p:pic>
      <p:pic>
        <p:nvPicPr>
          <p:cNvPr id="2054" name="Picture 6" descr="의사 - 무료 의료개 아이콘">
            <a:extLst>
              <a:ext uri="{FF2B5EF4-FFF2-40B4-BE49-F238E27FC236}">
                <a16:creationId xmlns:a16="http://schemas.microsoft.com/office/drawing/2014/main" id="{995B92F9-978B-9480-961A-8EEB73251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550" y="1744489"/>
            <a:ext cx="1440160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Emr Icons - Free SVG &amp; PNG Emr Images - Noun Project">
            <a:extLst>
              <a:ext uri="{FF2B5EF4-FFF2-40B4-BE49-F238E27FC236}">
                <a16:creationId xmlns:a16="http://schemas.microsoft.com/office/drawing/2014/main" id="{4B74C254-A031-DC57-52D6-ED6F031E3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715" y="436187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9C3C61-DEE5-64C9-7699-93A5CEF2D19D}"/>
              </a:ext>
            </a:extLst>
          </p:cNvPr>
          <p:cNvCxnSpPr>
            <a:cxnSpLocks/>
          </p:cNvCxnSpPr>
          <p:nvPr/>
        </p:nvCxnSpPr>
        <p:spPr>
          <a:xfrm>
            <a:off x="3563888" y="2919941"/>
            <a:ext cx="1224136" cy="5675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8" name="Picture 10" descr="환자 - 무료 의료 및 의료개 아이콘">
            <a:extLst>
              <a:ext uri="{FF2B5EF4-FFF2-40B4-BE49-F238E27FC236}">
                <a16:creationId xmlns:a16="http://schemas.microsoft.com/office/drawing/2014/main" id="{4AB22B7F-4A76-7923-A413-C508B0870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48" y="2006216"/>
            <a:ext cx="1091086" cy="109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8E9F84-C432-F1DE-C9B4-BC402F4FCE97}"/>
              </a:ext>
            </a:extLst>
          </p:cNvPr>
          <p:cNvCxnSpPr>
            <a:cxnSpLocks/>
          </p:cNvCxnSpPr>
          <p:nvPr/>
        </p:nvCxnSpPr>
        <p:spPr>
          <a:xfrm>
            <a:off x="1544850" y="2420888"/>
            <a:ext cx="6508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BA51929-54CE-7272-66E4-3134A304287C}"/>
              </a:ext>
            </a:extLst>
          </p:cNvPr>
          <p:cNvSpPr txBox="1"/>
          <p:nvPr/>
        </p:nvSpPr>
        <p:spPr>
          <a:xfrm>
            <a:off x="4135455" y="2766990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진료 내용 입력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7B97C7-FCD6-1C7C-F7E8-AAE3AFD15D2A}"/>
              </a:ext>
            </a:extLst>
          </p:cNvPr>
          <p:cNvSpPr txBox="1"/>
          <p:nvPr/>
        </p:nvSpPr>
        <p:spPr>
          <a:xfrm>
            <a:off x="1544850" y="1991804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진료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8BB6F9-FF93-3A23-2683-B70F603DB86B}"/>
              </a:ext>
            </a:extLst>
          </p:cNvPr>
          <p:cNvCxnSpPr>
            <a:cxnSpLocks/>
          </p:cNvCxnSpPr>
          <p:nvPr/>
        </p:nvCxnSpPr>
        <p:spPr>
          <a:xfrm>
            <a:off x="6113921" y="3833565"/>
            <a:ext cx="1224136" cy="5675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F3755D3-5305-6CA2-94C9-4C7CE0BDFD5A}"/>
              </a:ext>
            </a:extLst>
          </p:cNvPr>
          <p:cNvSpPr txBox="1"/>
          <p:nvPr/>
        </p:nvSpPr>
        <p:spPr>
          <a:xfrm>
            <a:off x="6329219" y="3611453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내용 자동 분류</a:t>
            </a:r>
            <a:r>
              <a:rPr lang="en-US" altLang="ko-KR" dirty="0"/>
              <a:t>, </a:t>
            </a:r>
            <a:r>
              <a:rPr lang="ko-KR" altLang="en-US" dirty="0"/>
              <a:t>저장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7EB5D1-B2C3-B92F-C52A-B697C50835CE}"/>
              </a:ext>
            </a:extLst>
          </p:cNvPr>
          <p:cNvCxnSpPr>
            <a:cxnSpLocks/>
          </p:cNvCxnSpPr>
          <p:nvPr/>
        </p:nvCxnSpPr>
        <p:spPr>
          <a:xfrm rot="10800000">
            <a:off x="5657579" y="4566805"/>
            <a:ext cx="1224136" cy="5675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A87169D-1E69-E750-12B3-FA9110E294AB}"/>
              </a:ext>
            </a:extLst>
          </p:cNvPr>
          <p:cNvSpPr txBox="1"/>
          <p:nvPr/>
        </p:nvSpPr>
        <p:spPr>
          <a:xfrm>
            <a:off x="4037144" y="5075892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요약할 관련 정보 추출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60DA55E-C739-A115-A5AE-600982620CAB}"/>
              </a:ext>
            </a:extLst>
          </p:cNvPr>
          <p:cNvCxnSpPr>
            <a:cxnSpLocks/>
          </p:cNvCxnSpPr>
          <p:nvPr/>
        </p:nvCxnSpPr>
        <p:spPr>
          <a:xfrm rot="10800000">
            <a:off x="3378398" y="3321992"/>
            <a:ext cx="1224136" cy="5675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D77839F-03DA-B145-86AF-624C5F1A697E}"/>
              </a:ext>
            </a:extLst>
          </p:cNvPr>
          <p:cNvSpPr txBox="1"/>
          <p:nvPr/>
        </p:nvSpPr>
        <p:spPr>
          <a:xfrm>
            <a:off x="2557675" y="3861048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정보 요약</a:t>
            </a:r>
            <a:r>
              <a:rPr lang="en-US" altLang="ko-KR" dirty="0"/>
              <a:t>, </a:t>
            </a:r>
            <a:r>
              <a:rPr lang="ko-KR" altLang="en-US" dirty="0"/>
              <a:t>출력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93633DE-8D40-DAB8-AF76-2C6DB3EB1661}"/>
              </a:ext>
            </a:extLst>
          </p:cNvPr>
          <p:cNvCxnSpPr>
            <a:cxnSpLocks/>
          </p:cNvCxnSpPr>
          <p:nvPr/>
        </p:nvCxnSpPr>
        <p:spPr>
          <a:xfrm rot="10800000">
            <a:off x="1529075" y="2951656"/>
            <a:ext cx="6508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6272290-3FD0-D5C7-62A5-F9E327E9FAA4}"/>
              </a:ext>
            </a:extLst>
          </p:cNvPr>
          <p:cNvSpPr txBox="1"/>
          <p:nvPr/>
        </p:nvSpPr>
        <p:spPr>
          <a:xfrm>
            <a:off x="932470" y="3221716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요약된 정보 제공</a:t>
            </a:r>
          </a:p>
        </p:txBody>
      </p:sp>
    </p:spTree>
    <p:extLst>
      <p:ext uri="{BB962C8B-B14F-4D97-AF65-F5344CB8AC3E}">
        <p14:creationId xmlns:p14="http://schemas.microsoft.com/office/powerpoint/2010/main" val="3409202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64" y="0"/>
            <a:ext cx="9191213" cy="9723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7360" y="241484"/>
            <a:ext cx="4403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 | </a:t>
            </a:r>
            <a:r>
              <a:rPr lang="ko-KR" altLang="en-US" sz="2800" b="1" dirty="0">
                <a:solidFill>
                  <a:schemeClr val="bg1"/>
                </a:solidFill>
              </a:rPr>
              <a:t>해결방안 제시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4068" y="6381328"/>
            <a:ext cx="9158067" cy="504056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89" y="6417150"/>
            <a:ext cx="2382515" cy="4050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717" y="1412776"/>
            <a:ext cx="4464495" cy="44644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A9BD48-7A73-A324-58B3-E4197A1E4CBD}"/>
              </a:ext>
            </a:extLst>
          </p:cNvPr>
          <p:cNvSpPr txBox="1"/>
          <p:nvPr/>
        </p:nvSpPr>
        <p:spPr>
          <a:xfrm>
            <a:off x="267360" y="1268760"/>
            <a:ext cx="8553112" cy="4343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전체 구성도 및 주요기능</a:t>
            </a:r>
            <a:endParaRPr lang="en-US" altLang="ko-KR" sz="2400" b="1" dirty="0"/>
          </a:p>
          <a:p>
            <a:endParaRPr lang="en-US" altLang="ko-KR" dirty="0"/>
          </a:p>
          <a:p>
            <a:pPr marL="342900" indent="-342900" algn="l">
              <a:lnSpc>
                <a:spcPct val="200000"/>
              </a:lnSpc>
              <a:buAutoNum type="arabicParenR"/>
            </a:pPr>
            <a:r>
              <a:rPr lang="ko-KR" altLang="en-US" sz="2000" b="1" dirty="0">
                <a:latin typeface="Söhne"/>
              </a:rPr>
              <a:t>환자 정보 자동 입력</a:t>
            </a:r>
            <a:r>
              <a:rPr lang="en-US" altLang="ko-KR" sz="2000" b="1" dirty="0">
                <a:latin typeface="Söhne"/>
              </a:rPr>
              <a:t>: </a:t>
            </a:r>
            <a:r>
              <a:rPr lang="ko-KR" altLang="en-US" sz="2000" dirty="0">
                <a:latin typeface="Söhne"/>
              </a:rPr>
              <a:t>문장 형식으로 환자의 정보를 입력하면 자동으로 정보를 분류하여 </a:t>
            </a:r>
            <a:r>
              <a:rPr lang="en-US" altLang="ko-KR" sz="2000" dirty="0">
                <a:latin typeface="Söhne"/>
              </a:rPr>
              <a:t>EMR</a:t>
            </a:r>
            <a:r>
              <a:rPr lang="ko-KR" altLang="en-US" sz="2000" dirty="0">
                <a:latin typeface="Söhne"/>
              </a:rPr>
              <a:t>에 저장</a:t>
            </a:r>
            <a:endParaRPr lang="en-US" altLang="ko-KR" sz="2000" dirty="0">
              <a:latin typeface="Söhne"/>
            </a:endParaRPr>
          </a:p>
          <a:p>
            <a:pPr marL="342900" indent="-342900" algn="l">
              <a:lnSpc>
                <a:spcPct val="200000"/>
              </a:lnSpc>
              <a:buAutoNum type="arabicParenR"/>
            </a:pPr>
            <a:r>
              <a:rPr lang="ko-KR" altLang="en-US" sz="2000" b="1" dirty="0">
                <a:latin typeface="Söhne"/>
              </a:rPr>
              <a:t>의료 문서 요약</a:t>
            </a:r>
            <a:r>
              <a:rPr lang="en-US" altLang="ko-KR" sz="2000" dirty="0">
                <a:latin typeface="Söhne"/>
              </a:rPr>
              <a:t>: </a:t>
            </a:r>
            <a:r>
              <a:rPr lang="ko-KR" altLang="en-US" sz="2000" b="0" i="0" dirty="0">
                <a:effectLst/>
                <a:latin typeface="Söhne"/>
              </a:rPr>
              <a:t>수많은 의료 문서를 요약하거나 필요한 정보를 추출하여 시간 단축</a:t>
            </a:r>
            <a:endParaRPr lang="en-US" altLang="ko-KR" sz="2000" b="0" i="0" dirty="0">
              <a:effectLst/>
              <a:latin typeface="Söhne"/>
            </a:endParaRPr>
          </a:p>
          <a:p>
            <a:pPr marL="342900" indent="-342900" algn="l">
              <a:lnSpc>
                <a:spcPct val="200000"/>
              </a:lnSpc>
              <a:buAutoNum type="arabicParenR"/>
            </a:pPr>
            <a:r>
              <a:rPr lang="ko-KR" altLang="en-US" sz="2000" b="1" dirty="0">
                <a:latin typeface="Söhne"/>
              </a:rPr>
              <a:t>국제 커뮤니케이션</a:t>
            </a:r>
            <a:r>
              <a:rPr lang="en-US" altLang="ko-KR" sz="2000" dirty="0">
                <a:latin typeface="Söhne"/>
              </a:rPr>
              <a:t>: EMR </a:t>
            </a:r>
            <a:r>
              <a:rPr lang="ko-KR" altLang="en-US" sz="2000" dirty="0">
                <a:latin typeface="Söhne"/>
              </a:rPr>
              <a:t>내에서 채팅 기능을 구현하여 </a:t>
            </a:r>
            <a:r>
              <a:rPr lang="en-US" altLang="ko-KR" sz="2000" dirty="0">
                <a:latin typeface="Söhne"/>
              </a:rPr>
              <a:t>GPT</a:t>
            </a:r>
            <a:r>
              <a:rPr lang="ko-KR" altLang="en-US" sz="2000" dirty="0">
                <a:latin typeface="Söhne"/>
              </a:rPr>
              <a:t>모델의 번역 기능으로  다른 국가에 있는 의료진과 소통 가능</a:t>
            </a:r>
            <a:endParaRPr lang="en-US" altLang="ko-KR" sz="2000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897097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64" y="0"/>
            <a:ext cx="9191213" cy="9723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7360" y="241484"/>
            <a:ext cx="4403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3 | </a:t>
            </a:r>
            <a:r>
              <a:rPr lang="ko-KR" altLang="en-US" sz="2800" b="1" dirty="0">
                <a:solidFill>
                  <a:schemeClr val="bg1"/>
                </a:solidFill>
              </a:rPr>
              <a:t>해결방안 제시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4068" y="6501643"/>
            <a:ext cx="9158067" cy="504056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89" y="6417150"/>
            <a:ext cx="2382515" cy="4050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A9BD48-7A73-A324-58B3-E4197A1E4CBD}"/>
              </a:ext>
            </a:extLst>
          </p:cNvPr>
          <p:cNvSpPr txBox="1"/>
          <p:nvPr/>
        </p:nvSpPr>
        <p:spPr>
          <a:xfrm>
            <a:off x="267360" y="1268760"/>
            <a:ext cx="833708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상세 알고리즘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Chat GPT</a:t>
            </a:r>
            <a:r>
              <a:rPr lang="ko-KR" altLang="en-US" dirty="0"/>
              <a:t>에 원하는 기능 입력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문서 요약을 원한다면 필요한 데이터를</a:t>
            </a:r>
            <a:br>
              <a:rPr lang="en-US" altLang="ko-KR" dirty="0"/>
            </a:br>
            <a:r>
              <a:rPr lang="ko-KR" altLang="en-US" dirty="0"/>
              <a:t>함께 입력하여 그에 맞는 데이터를</a:t>
            </a:r>
            <a:br>
              <a:rPr lang="en-US" altLang="ko-KR" dirty="0"/>
            </a:br>
            <a:r>
              <a:rPr lang="ko-KR" altLang="en-US" dirty="0"/>
              <a:t>추출하고 요약</a:t>
            </a:r>
            <a:endParaRPr lang="en-US" altLang="ko-KR" dirty="0"/>
          </a:p>
          <a:p>
            <a:r>
              <a:rPr lang="en-US" altLang="ko-KR" dirty="0"/>
              <a:t>2-1. </a:t>
            </a:r>
            <a:r>
              <a:rPr lang="ko-KR" altLang="en-US" dirty="0"/>
              <a:t>번역을 할 지 안 할지 결정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</a:t>
            </a:r>
            <a:r>
              <a:rPr lang="ko-KR" altLang="en-US" dirty="0"/>
              <a:t>번역을 한다면 원하는 언어로 번역 후</a:t>
            </a:r>
            <a:br>
              <a:rPr lang="en-US" altLang="ko-KR" dirty="0"/>
            </a:br>
            <a:r>
              <a:rPr lang="en-US" altLang="ko-KR" dirty="0"/>
              <a:t>     </a:t>
            </a:r>
            <a:r>
              <a:rPr lang="ko-KR" altLang="en-US" dirty="0"/>
              <a:t>요약본 출력</a:t>
            </a:r>
            <a:r>
              <a:rPr lang="en-US" altLang="ko-KR" dirty="0"/>
              <a:t>, </a:t>
            </a:r>
            <a:r>
              <a:rPr lang="ko-KR" altLang="en-US" dirty="0"/>
              <a:t>아니면 바로 출력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 startAt="3"/>
            </a:pPr>
            <a:r>
              <a:rPr lang="ko-KR" altLang="en-US" dirty="0"/>
              <a:t>환자의 정보를 입력하면 정보를 </a:t>
            </a:r>
            <a:br>
              <a:rPr lang="en-US" altLang="ko-KR" dirty="0"/>
            </a:br>
            <a:r>
              <a:rPr lang="ko-KR" altLang="en-US" dirty="0"/>
              <a:t>자동으로 분류</a:t>
            </a:r>
            <a:endParaRPr lang="en-US" altLang="ko-KR" dirty="0"/>
          </a:p>
          <a:p>
            <a:r>
              <a:rPr lang="en-US" altLang="ko-KR" dirty="0"/>
              <a:t>3-1. 2-1</a:t>
            </a:r>
            <a:r>
              <a:rPr lang="ko-KR" altLang="en-US" dirty="0"/>
              <a:t>과 같은 과정 반복</a:t>
            </a:r>
            <a:endParaRPr lang="en-US" altLang="ko-KR" dirty="0"/>
          </a:p>
          <a:p>
            <a:r>
              <a:rPr lang="en-US" altLang="ko-KR" dirty="0"/>
              <a:t>3-2. </a:t>
            </a:r>
            <a:r>
              <a:rPr lang="ko-KR" altLang="en-US" dirty="0"/>
              <a:t>정보를 </a:t>
            </a:r>
            <a:r>
              <a:rPr lang="en-US" altLang="ko-KR" dirty="0"/>
              <a:t>EMR </a:t>
            </a:r>
            <a:r>
              <a:rPr lang="ko-KR" altLang="en-US" dirty="0"/>
              <a:t>데이터베이스에 저장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55859A-173B-3484-9F2E-D17B71361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049" y="1106360"/>
            <a:ext cx="3933760" cy="506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67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64" y="0"/>
            <a:ext cx="9191213" cy="9723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7360" y="241484"/>
            <a:ext cx="4403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4 | </a:t>
            </a:r>
            <a:r>
              <a:rPr lang="ko-KR" altLang="en-US" sz="2800" b="1" dirty="0">
                <a:solidFill>
                  <a:schemeClr val="bg1"/>
                </a:solidFill>
              </a:rPr>
              <a:t>자체평가 모델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4068" y="6381328"/>
            <a:ext cx="9158067" cy="504056"/>
          </a:xfrm>
          <a:prstGeom prst="rect">
            <a:avLst/>
          </a:prstGeom>
          <a:solidFill>
            <a:srgbClr val="0033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89" y="6417150"/>
            <a:ext cx="2382515" cy="4050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717" y="1412776"/>
            <a:ext cx="4464495" cy="44644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A9BD48-7A73-A324-58B3-E4197A1E4CBD}"/>
              </a:ext>
            </a:extLst>
          </p:cNvPr>
          <p:cNvSpPr txBox="1"/>
          <p:nvPr/>
        </p:nvSpPr>
        <p:spPr>
          <a:xfrm>
            <a:off x="267360" y="1268760"/>
            <a:ext cx="8337088" cy="4747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1. </a:t>
            </a:r>
            <a:r>
              <a:rPr lang="ko-KR" altLang="en-US" sz="2400" b="1" dirty="0"/>
              <a:t>해결 방안에 대한 타당성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네이버 </a:t>
            </a:r>
            <a:r>
              <a:rPr lang="en-US" altLang="ko-KR" dirty="0"/>
              <a:t>CLOVA</a:t>
            </a:r>
            <a:r>
              <a:rPr lang="ko-KR" altLang="en-US" dirty="0"/>
              <a:t>에 적용된 음성 </a:t>
            </a:r>
            <a:r>
              <a:rPr lang="en-US" altLang="ko-KR" dirty="0"/>
              <a:t>AI </a:t>
            </a:r>
            <a:r>
              <a:rPr lang="ko-KR" altLang="en-US" dirty="0"/>
              <a:t>모델을 활용하여 </a:t>
            </a:r>
            <a:r>
              <a:rPr lang="en-US" altLang="ko-KR" dirty="0"/>
              <a:t>AI </a:t>
            </a:r>
            <a:r>
              <a:rPr lang="ko-KR" altLang="en-US" dirty="0"/>
              <a:t>보이스 </a:t>
            </a:r>
            <a:r>
              <a:rPr lang="en-US" altLang="ko-KR" dirty="0"/>
              <a:t>EMR</a:t>
            </a:r>
            <a:r>
              <a:rPr lang="ko-KR" altLang="en-US" dirty="0"/>
              <a:t>을 구현한 것으로 예상한다</a:t>
            </a:r>
            <a:r>
              <a:rPr lang="en-US" altLang="ko-KR" dirty="0"/>
              <a:t>. GPT</a:t>
            </a:r>
            <a:r>
              <a:rPr lang="ko-KR" altLang="en-US" dirty="0"/>
              <a:t> 모델의 경우 텍스트 기반의 자연어 처리 모델로 음성보단 텍스트를 기반으로 답변을 제공한다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현재 </a:t>
            </a:r>
            <a:r>
              <a:rPr lang="ko-KR" altLang="en-US" dirty="0" err="1"/>
              <a:t>공개되어있는</a:t>
            </a:r>
            <a:r>
              <a:rPr lang="ko-KR" altLang="en-US" dirty="0"/>
              <a:t> 오픈소스 자연어 처리 모델 중에서는 </a:t>
            </a:r>
            <a:r>
              <a:rPr lang="en-US" altLang="ko-KR" dirty="0"/>
              <a:t>GPT </a:t>
            </a:r>
            <a:r>
              <a:rPr lang="ko-KR" altLang="en-US" dirty="0"/>
              <a:t>모델의 성능이 뛰어나므로 이를 활용하여 </a:t>
            </a:r>
            <a:r>
              <a:rPr lang="en-US" altLang="ko-KR" dirty="0"/>
              <a:t>EMR </a:t>
            </a:r>
            <a:r>
              <a:rPr lang="ko-KR" altLang="en-US" dirty="0"/>
              <a:t>정보를 수정 및 출력 할 수 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800" dirty="0" err="1">
                <a:latin typeface="Söhne"/>
              </a:rPr>
              <a:t>ChatGPT</a:t>
            </a:r>
            <a:r>
              <a:rPr lang="ko-KR" altLang="en-US" sz="1800" dirty="0">
                <a:latin typeface="Söhne"/>
              </a:rPr>
              <a:t>는 이전 질문에 연계하여 답변을 하기 때문에 어느 환자에 대한 질문을 한다면 해당 환자에 관련하여 지속적인 답변을 하게 된다</a:t>
            </a:r>
            <a:r>
              <a:rPr lang="en-US" altLang="ko-KR" sz="1800" dirty="0">
                <a:latin typeface="Söhne"/>
              </a:rPr>
              <a:t>.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정보 자동 분류 뿐만 아니라 요약 기능 및 번역 기능을 제공하여 더욱 실용적으로 사용할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0526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1082</TotalTime>
  <Words>813</Words>
  <Application>Microsoft Office PowerPoint</Application>
  <PresentationFormat>On-screen Show (4:3)</PresentationFormat>
  <Paragraphs>110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Nanum Gothic</vt:lpstr>
      <vt:lpstr>Söhne</vt:lpstr>
      <vt:lpstr>맑은 고딕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hyun young Kim</dc:creator>
  <cp:lastModifiedBy>이경준</cp:lastModifiedBy>
  <cp:revision>62</cp:revision>
  <dcterms:created xsi:type="dcterms:W3CDTF">2016-10-25T04:59:16Z</dcterms:created>
  <dcterms:modified xsi:type="dcterms:W3CDTF">2023-05-26T03:56:13Z</dcterms:modified>
</cp:coreProperties>
</file>